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0" r:id="rId9"/>
    <p:sldId id="267" r:id="rId10"/>
    <p:sldId id="268" r:id="rId11"/>
    <p:sldId id="269" r:id="rId12"/>
    <p:sldId id="261" r:id="rId13"/>
    <p:sldId id="263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6CF39D-58E6-4178-9FC8-859AC32A932B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455803-6445-4FA5-8277-99BB0B0C4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5586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bullet point: Also,</a:t>
            </a:r>
          </a:p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bullet point: Moreover,</a:t>
            </a:r>
          </a:p>
          <a:p>
            <a:r>
              <a:rPr lang="en-GB" dirty="0"/>
              <a:t>4</a:t>
            </a:r>
            <a:r>
              <a:rPr lang="en-GB" baseline="30000" dirty="0"/>
              <a:t>th</a:t>
            </a:r>
            <a:r>
              <a:rPr lang="en-GB" dirty="0"/>
              <a:t> bullet point: Lastly,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4771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28655-789B-9976-085B-5DFB6531D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3F5A8B-08E2-6D26-933A-F2E859E28E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AB63D9-DA81-11BA-113C-666287A81B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38DF0B-65C2-CE3F-3DD1-BAE449C532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2190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FDB72A-DD39-F5A0-4A52-00692C6E4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0EEB5F-4932-7A3C-7DFC-3D1CE805F3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2FDCAC-EDFA-C61A-07FC-20462F963B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***Data Frame 2 link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497899-591F-C0A5-E4B1-4133804E3E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149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F7B36-CF28-4551-5BF1-0A8AFD9BD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E24549-FA4C-D11C-BB0A-BABDFE99D8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E4BFF1-BCA5-E2E7-A04D-31FAF451A3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C23D1B-8EC6-E7D1-5CF2-76905EB235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3397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ED30E-F3F5-2E22-E64D-22AE1E4A5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C9C96A-73D3-98DC-B235-11242669C3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23B66D-828D-527C-48A1-E19F70D98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95112A-9561-BF86-DAC5-A197BBF11D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075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FFFB28-875D-9D36-AAB1-8682DA46D4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84CA21-9090-D6C2-5E19-D7D2306703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062115-7728-77E5-152B-1C4636D053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D9FA5C-BF06-F6AB-AE5C-AE250FCAD8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4316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6F3CB1-8A1C-F40E-5F9C-A9A1D33F1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4F3498-D369-E9F2-F54C-FE0CCD3FEB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C01CFF-379F-2E19-10F3-746CECC429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A9896-E248-3140-CBCB-C0A00C1FD1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3290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281FA2-F764-975B-50E9-4D02124FC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8BE966-3B15-36FC-A91D-1A30AE2E3F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D4C311-9CC9-35AC-001E-0D85224A49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89140B-5F49-F3AA-1CB5-C1882B3578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926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EF5AE-A321-F57A-DC4C-3ED46A472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7B9C67-E8C7-8E7F-DC98-213CFC653A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2C355A-22B5-7D3D-2913-5490A0F73E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417082-67EC-EF16-45C2-2059EE89D7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754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24418-6D24-BAEE-6A47-7B56F1489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5F43B6-4548-C580-33AE-57F75F90D4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271F96-3EC9-855C-CC84-57D43D6E2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D6C2B-2C66-785C-C1CE-5EB923AD92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55803-6445-4FA5-8277-99BB0B0C4F0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1652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B4AB3-3776-A1A7-109D-24C0D84E0C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BC7151-0C5F-CED6-7015-60B14A8327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4D382-73B1-E251-A2AF-861BBAF91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5D22E0-C332-3C84-FF06-926B95CCD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D31BF-B05B-A21B-F4A8-1ABB9FA8A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0058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9E22A-8CA7-2271-1CA7-0758FEEDF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23CB9-5991-AEFE-2770-5564A923A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EEFEC-8B02-C3E7-80BD-7F93941BF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D76BB-8930-36C3-31F0-4EE21B9D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ED403-7D1F-35FE-9BA8-5CEA35EE5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656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23DD38-3932-0965-2BA2-107180C8DD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E7A423-F36A-DA9A-0DCB-D6DA43085E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6320F-DC0A-1694-A304-19C906C14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C9BC9-B018-D906-8B3D-CFAE7BA94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03F00-3419-A27E-BB37-1C88AA13E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9897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BFE1C-FCB0-7047-7692-C12BE548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C20AC-9C84-0823-1DBD-CD104D080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F2A42-A3C3-30AF-1552-B1075B1D9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D4BAF-5F27-9B52-449A-D7007E9BF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7BD78B-5C0B-C8F4-6E7F-98FCCD983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226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8A493-E682-BBF2-A3D0-A5F1C34EF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D241E8-7922-0C94-39C3-91274631A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98BCF-CEFA-9759-4B2D-873E80ACB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83F4F-AE8A-399D-0302-91CB00C07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C2031-7FFA-1E41-F904-CEFC0D6D1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732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93966-97F6-E5CE-62B3-6DCEF3F4E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0A592-DE90-6141-27EE-53021CD828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20C42B-3551-8451-97E6-28A4D1B5B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F3EEF-9223-0852-8729-3B0A6BD83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B9A73-E329-17E2-B068-48DCF00F9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7345E-BB2F-B271-2054-D565C57C8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7347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A5F45-F59F-2B31-FFB6-01BF3B01C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0F63B5-1F5E-0966-BEF2-88D5FE8A4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CFA1A2-457A-50C4-4EDD-4CBA67BC9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7B4248-8F9C-4171-A826-FED9E92115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8426BC-0F8C-475A-B0B3-DE9B427D9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B5ED16-5E2F-3DB5-3580-6AC14FB7E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1B9CD2-CA24-780D-0176-052536225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692525-BE43-4DD3-0F0C-B26EFC3E7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716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8723E-3052-9AEC-C9B8-60CE70E6D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F5CE7B-7C67-4DE0-69A6-BA5416795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DDA1D6-4584-1E52-A5F0-72A7351F3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1D799F-B487-954F-C519-C87E4F796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0780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E5D811-BF43-E4E1-AB8A-D8B23AFC2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FD2C6E-86F1-48B3-174E-179D1323E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CD5798-D6F8-0C06-0746-724CEB41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1985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EB686-33E5-3086-DBF3-7DB952DCA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FFC17-CC84-5979-954A-3EB6F739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D40603-79B0-45DB-DE1C-73DCD46743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A1D04-65CF-9BA5-79D4-3C5603D7F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2C845C-4D1A-06AA-6FD4-DFA642D86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CB0A5-EF82-CE1B-48EC-B8E4B82AD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1651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8CEF2-5DE1-6A5E-CF1C-2565BCAC7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63A2F9-5C1B-A675-2D49-FF9FF14840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249C5-9121-0BEA-8DCB-B3F05B57E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F800D1-8FC2-87A5-FDBA-52B0EBFE6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A23523-ED70-41D1-45C7-E04069965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4EB90-1DF3-AB14-5892-4A72D9AB1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3215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60B873-8ECB-B355-1196-62AA30F70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9FADA1-47C6-6280-71D4-E73BE106B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80BD9-A24D-9FA5-4E93-86BCD411C7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0FCDE-F3D0-4627-B64D-C871D6C8B244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5C077-203C-6D34-E4A4-50D8C15DB3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675B0-2F7B-36DA-9BDF-D38ECB0474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86414-AD51-4FAE-B8D1-D5B7F98B9F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0825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datasets/davidcariboo/player-scores/dat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9D7EA3BD-3DDB-51AF-5565-CB5EDFE9A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0AB9D8F9-5187-BA4D-37A3-96A04A9440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4613" y="1180309"/>
            <a:ext cx="10322767" cy="2387600"/>
          </a:xfrm>
        </p:spPr>
        <p:txBody>
          <a:bodyPr>
            <a:noAutofit/>
          </a:bodyPr>
          <a:lstStyle/>
          <a:p>
            <a:r>
              <a:rPr lang="en-GB" sz="7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Predicting Football Player Goal Scoring Using AI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081D74-F82D-886F-A089-04197E79D9F3}"/>
              </a:ext>
            </a:extLst>
          </p:cNvPr>
          <p:cNvSpPr txBox="1"/>
          <p:nvPr/>
        </p:nvSpPr>
        <p:spPr>
          <a:xfrm>
            <a:off x="3178755" y="4210710"/>
            <a:ext cx="58344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Sotia Koukou &amp; Victoras Panayiotides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2E48E4-8B45-D6F7-F52B-B29C0E4BFB1A}"/>
              </a:ext>
            </a:extLst>
          </p:cNvPr>
          <p:cNvSpPr txBox="1"/>
          <p:nvPr/>
        </p:nvSpPr>
        <p:spPr>
          <a:xfrm>
            <a:off x="3736696" y="4881851"/>
            <a:ext cx="47185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>
                <a:solidFill>
                  <a:schemeClr val="bg1"/>
                </a:solidFill>
              </a:rPr>
              <a:t>Professors: </a:t>
            </a:r>
            <a:r>
              <a:rPr lang="en-GB" dirty="0">
                <a:solidFill>
                  <a:schemeClr val="bg1"/>
                </a:solidFill>
              </a:rPr>
              <a:t>Pavlos </a:t>
            </a:r>
            <a:r>
              <a:rPr lang="en-GB" dirty="0" err="1">
                <a:solidFill>
                  <a:schemeClr val="bg1"/>
                </a:solidFill>
              </a:rPr>
              <a:t>Protopapas</a:t>
            </a:r>
            <a:r>
              <a:rPr lang="en-GB" dirty="0">
                <a:solidFill>
                  <a:schemeClr val="bg1"/>
                </a:solidFill>
              </a:rPr>
              <a:t>, Ignacio Becker </a:t>
            </a:r>
          </a:p>
          <a:p>
            <a:r>
              <a:rPr lang="en-GB" b="1" u="sng" dirty="0">
                <a:solidFill>
                  <a:schemeClr val="bg1"/>
                </a:solidFill>
              </a:rPr>
              <a:t>Mentors:</a:t>
            </a:r>
            <a:r>
              <a:rPr lang="en-GB" dirty="0">
                <a:solidFill>
                  <a:schemeClr val="bg1"/>
                </a:solidFill>
              </a:rPr>
              <a:t> Anshika Gupta, </a:t>
            </a:r>
            <a:r>
              <a:rPr lang="en-GB" dirty="0" err="1">
                <a:solidFill>
                  <a:schemeClr val="bg1"/>
                </a:solidFill>
              </a:rPr>
              <a:t>Nawang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Thinley</a:t>
            </a:r>
            <a:r>
              <a:rPr lang="en-GB" dirty="0">
                <a:solidFill>
                  <a:schemeClr val="bg1"/>
                </a:solidFill>
              </a:rPr>
              <a:t> Bhutia</a:t>
            </a:r>
          </a:p>
        </p:txBody>
      </p:sp>
    </p:spTree>
    <p:extLst>
      <p:ext uri="{BB962C8B-B14F-4D97-AF65-F5344CB8AC3E}">
        <p14:creationId xmlns:p14="http://schemas.microsoft.com/office/powerpoint/2010/main" val="587063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0A208-3A25-B50B-2C8D-8622ABE06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2A0F702F-16C2-25A1-6B22-49592376F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0E23933-8FFA-B777-2B91-3D69A6E3280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035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Model Evaluation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70B5006-AD3A-12FF-0883-16DAF206A9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0" y="1253886"/>
                <a:ext cx="12192000" cy="15452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SzPct val="105000"/>
                  <a:buFont typeface="Wingdings" panose="05000000000000000000" pitchFamily="2" charset="2"/>
                  <a:buChar char="§"/>
                </a:pPr>
                <a:r>
                  <a:rPr lang="en-GB" sz="3300" dirty="0">
                    <a:solidFill>
                      <a:schemeClr val="bg1"/>
                    </a:solidFill>
                    <a:latin typeface="Bahnschrift Light Condensed" panose="020B0502040204020203" pitchFamily="34" charset="0"/>
                  </a:rPr>
                  <a:t>Matrices that we will use to evaluate our model include:</a:t>
                </a:r>
              </a:p>
              <a:p>
                <a:pPr lvl="1">
                  <a:buSzPct val="105000"/>
                  <a:buFont typeface="Wingdings" panose="05000000000000000000" pitchFamily="2" charset="2"/>
                  <a:buChar char="§"/>
                </a:pPr>
                <a:r>
                  <a:rPr lang="en-GB" sz="2100" dirty="0">
                    <a:solidFill>
                      <a:schemeClr val="bg1"/>
                    </a:solidFill>
                    <a:latin typeface="Bahnschrift Light Condensed" panose="020B0502040204020203" pitchFamily="34" charset="0"/>
                  </a:rPr>
                  <a:t>Mean Squared Error (MSE)</a:t>
                </a:r>
              </a:p>
              <a:p>
                <a:pPr lvl="1">
                  <a:buSzPct val="105000"/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2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sz="2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100" dirty="0">
                    <a:solidFill>
                      <a:schemeClr val="bg1"/>
                    </a:solidFill>
                    <a:latin typeface="Bahnschrift Light Condensed" panose="020B0502040204020203" pitchFamily="34" charset="0"/>
                  </a:rPr>
                  <a:t> Score</a:t>
                </a:r>
              </a:p>
            </p:txBody>
          </p:sp>
        </mc:Choice>
        <mc:Fallback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670B5006-AD3A-12FF-0883-16DAF206A9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253886"/>
                <a:ext cx="12192000" cy="1545298"/>
              </a:xfrm>
              <a:prstGeom prst="rect">
                <a:avLst/>
              </a:prstGeom>
              <a:blipFill>
                <a:blip r:embed="rId4"/>
                <a:stretch>
                  <a:fillRect l="-1250" t="-909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0A846A4A-25DF-DBD0-F506-C2AB256F28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5000" y="2189894"/>
            <a:ext cx="5173431" cy="8741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EDEFC1-F2F9-35C8-B3AC-5935702EDB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4129" y="3127169"/>
            <a:ext cx="3343742" cy="99073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492530E-8C2A-73C0-CB35-4176FBFB969D}"/>
              </a:ext>
            </a:extLst>
          </p:cNvPr>
          <p:cNvSpPr txBox="1">
            <a:spLocks/>
          </p:cNvSpPr>
          <p:nvPr/>
        </p:nvSpPr>
        <p:spPr>
          <a:xfrm>
            <a:off x="77756" y="4435622"/>
            <a:ext cx="10515600" cy="1035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What we changed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AEEBEF-3A54-1E8D-3A67-4B1C43667EC8}"/>
              </a:ext>
            </a:extLst>
          </p:cNvPr>
          <p:cNvSpPr txBox="1"/>
          <p:nvPr/>
        </p:nvSpPr>
        <p:spPr>
          <a:xfrm>
            <a:off x="-77756" y="5339782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3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From our original strategy we changed some of the predictor variables that were hard to find data about, while also removing columns that had too many missing values </a:t>
            </a:r>
          </a:p>
        </p:txBody>
      </p:sp>
    </p:spTree>
    <p:extLst>
      <p:ext uri="{BB962C8B-B14F-4D97-AF65-F5344CB8AC3E}">
        <p14:creationId xmlns:p14="http://schemas.microsoft.com/office/powerpoint/2010/main" val="3226069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63B89-3A72-2F34-065A-079325F5A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BEBC4C35-F468-C7CF-C597-9C234450CB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9A2C28E-DEF6-DEC4-ACFD-7375D20C091E}"/>
              </a:ext>
            </a:extLst>
          </p:cNvPr>
          <p:cNvSpPr txBox="1">
            <a:spLocks/>
          </p:cNvSpPr>
          <p:nvPr/>
        </p:nvSpPr>
        <p:spPr>
          <a:xfrm>
            <a:off x="838200" y="2322364"/>
            <a:ext cx="10515600" cy="10356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10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Thank you </a:t>
            </a:r>
          </a:p>
          <a:p>
            <a:pPr algn="ctr"/>
            <a:r>
              <a:rPr lang="en-GB" sz="10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for </a:t>
            </a:r>
          </a:p>
          <a:p>
            <a:pPr algn="ctr"/>
            <a:r>
              <a:rPr lang="en-GB" sz="10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your Attention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F44047-CD7E-9246-F85F-73042DFED9A8}"/>
              </a:ext>
            </a:extLst>
          </p:cNvPr>
          <p:cNvSpPr txBox="1">
            <a:spLocks/>
          </p:cNvSpPr>
          <p:nvPr/>
        </p:nvSpPr>
        <p:spPr>
          <a:xfrm>
            <a:off x="0" y="1253886"/>
            <a:ext cx="12192000" cy="8653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5000"/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519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018BDC9C-3E27-73D8-C63E-FFAD4D5C49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5725CA-3A3E-5EB5-F8FE-D947BE1D1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Problem Statement: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CDE5B-32C4-6266-AECB-CD193927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2083102"/>
            <a:ext cx="12192001" cy="4428000"/>
          </a:xfrm>
        </p:spPr>
        <p:txBody>
          <a:bodyPr>
            <a:normAutofit/>
          </a:bodyPr>
          <a:lstStyle/>
          <a:p>
            <a:pPr>
              <a:buSzPct val="105000"/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effectLst/>
              <a:latin typeface="Bahnschrift Light Condensed" panose="020B0502040204020203" pitchFamily="34" charset="0"/>
            </a:endParaRP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GB" b="0" i="0" dirty="0">
                <a:solidFill>
                  <a:schemeClr val="bg1"/>
                </a:solidFill>
                <a:effectLst/>
                <a:latin typeface="Bahnschrift Light Condensed" panose="020B0502040204020203" pitchFamily="34" charset="0"/>
              </a:rPr>
              <a:t>Predicting the number of goals a player is going to score in an upcoming match is a useful insight for the scouting department of the team. </a:t>
            </a:r>
            <a:endParaRPr lang="en-US" b="0" i="0" dirty="0">
              <a:solidFill>
                <a:schemeClr val="bg1"/>
              </a:solidFill>
              <a:effectLst/>
              <a:latin typeface="Bahnschrift Light Condensed" panose="020B0502040204020203" pitchFamily="34" charset="0"/>
            </a:endParaRP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K</a:t>
            </a:r>
            <a:r>
              <a:rPr lang="en-GB" b="0" i="0" dirty="0">
                <a:solidFill>
                  <a:schemeClr val="bg1"/>
                </a:solidFill>
                <a:effectLst/>
                <a:latin typeface="Bahnschrift Light Condensed" panose="020B0502040204020203" pitchFamily="34" charset="0"/>
              </a:rPr>
              <a:t>nowing the goals that will be scored in an upcoming match by a player will help setting up the starting XI and prepare the tactics of the match. </a:t>
            </a:r>
            <a:endParaRPr lang="en-US" b="0" i="0" dirty="0">
              <a:solidFill>
                <a:schemeClr val="bg1"/>
              </a:solidFill>
              <a:effectLst/>
              <a:latin typeface="Bahnschrift Light Condensed" panose="020B0502040204020203" pitchFamily="34" charset="0"/>
            </a:endParaRP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I</a:t>
            </a:r>
            <a:r>
              <a:rPr lang="en-GB" b="0" i="0" dirty="0">
                <a:solidFill>
                  <a:schemeClr val="bg1"/>
                </a:solidFill>
                <a:effectLst/>
                <a:latin typeface="Bahnschrift Light Condensed" panose="020B0502040204020203" pitchFamily="34" charset="0"/>
              </a:rPr>
              <a:t>t can help manage the team's attacking players and help the scouting team make decisions on potential transfers.</a:t>
            </a:r>
            <a:endParaRPr lang="en-US" b="0" i="0" dirty="0">
              <a:solidFill>
                <a:schemeClr val="bg1"/>
              </a:solidFill>
              <a:effectLst/>
              <a:latin typeface="Bahnschrift Light Condensed" panose="020B0502040204020203" pitchFamily="34" charset="0"/>
            </a:endParaRP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I</a:t>
            </a:r>
            <a:r>
              <a:rPr lang="en-GB" b="0" i="0" dirty="0">
                <a:solidFill>
                  <a:schemeClr val="bg1"/>
                </a:solidFill>
                <a:effectLst/>
                <a:latin typeface="Bahnschrift Light Condensed" panose="020B0502040204020203" pitchFamily="34" charset="0"/>
              </a:rPr>
              <a:t>t will assist fans to bet on players scoring in upcoming matches</a:t>
            </a:r>
            <a:endParaRPr lang="en-GB" dirty="0">
              <a:solidFill>
                <a:schemeClr val="bg1"/>
              </a:solidFill>
              <a:effectLst/>
              <a:latin typeface="Bahnschrift Light Condensed" panose="020B0502040204020203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835CBD-C3F4-E755-38F4-2AC5DDBD739E}"/>
              </a:ext>
            </a:extLst>
          </p:cNvPr>
          <p:cNvSpPr txBox="1"/>
          <p:nvPr/>
        </p:nvSpPr>
        <p:spPr>
          <a:xfrm>
            <a:off x="1" y="906614"/>
            <a:ext cx="12192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7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Predicting the number of goals a player, from the premier league, will score in an upcoming match</a:t>
            </a:r>
            <a:r>
              <a:rPr lang="en-GB" sz="22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15814E-7F0D-917A-4523-EED8DA7359EC}"/>
              </a:ext>
            </a:extLst>
          </p:cNvPr>
          <p:cNvSpPr txBox="1"/>
          <p:nvPr/>
        </p:nvSpPr>
        <p:spPr>
          <a:xfrm>
            <a:off x="-1" y="1704356"/>
            <a:ext cx="6902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Importance of this prediction:</a:t>
            </a:r>
          </a:p>
        </p:txBody>
      </p:sp>
    </p:spTree>
    <p:extLst>
      <p:ext uri="{BB962C8B-B14F-4D97-AF65-F5344CB8AC3E}">
        <p14:creationId xmlns:p14="http://schemas.microsoft.com/office/powerpoint/2010/main" val="3918487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C9344F-AA76-931F-3C1D-BD6141C74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DF011CB5-4BFA-9E71-7DCF-A7F00A039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AD5A20-C122-747A-3C7B-1D3A195A8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Data Source: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F33D0-238E-C2AD-08AD-F1655CAFA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414125"/>
            <a:ext cx="12192001" cy="4428000"/>
          </a:xfrm>
        </p:spPr>
        <p:txBody>
          <a:bodyPr>
            <a:normAutofit fontScale="85000" lnSpcReduction="20000"/>
          </a:bodyPr>
          <a:lstStyle/>
          <a:p>
            <a:pPr>
              <a:buSzPct val="105000"/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effectLst/>
              <a:latin typeface="Bahnschrift Light Condensed" panose="020B0502040204020203" pitchFamily="34" charset="0"/>
            </a:endParaRP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US" sz="31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Position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US" sz="31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Minutes Played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US" sz="31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Goals Scored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US" sz="31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Penal</a:t>
            </a:r>
            <a:r>
              <a:rPr lang="en-US" sz="30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ty Shoots Scored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Total shoots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Total shoots on Target 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Expected Goals (</a:t>
            </a:r>
            <a:r>
              <a:rPr lang="en-US" sz="3000" dirty="0" err="1">
                <a:solidFill>
                  <a:schemeClr val="bg1"/>
                </a:solidFill>
                <a:latin typeface="Bahnschrift Light Condensed" panose="020B0502040204020203" pitchFamily="34" charset="0"/>
              </a:rPr>
              <a:t>xG</a:t>
            </a:r>
            <a:r>
              <a:rPr lang="en-US" sz="30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)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Goalkeeper Saves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Penalty Kick Saves 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Defense blocks </a:t>
            </a:r>
          </a:p>
          <a:p>
            <a:pPr marL="0" indent="0">
              <a:buSzPct val="105000"/>
              <a:buNone/>
            </a:pPr>
            <a:endParaRPr lang="en-US" sz="2800" dirty="0">
              <a:latin typeface="Helvetica" pitchFamily="2" charset="0"/>
            </a:endParaRPr>
          </a:p>
          <a:p>
            <a:pPr>
              <a:buSzPct val="105000"/>
              <a:buFont typeface="Wingdings" panose="05000000000000000000" pitchFamily="2" charset="2"/>
              <a:buChar char="§"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EDFE93-FF1D-65E0-C8DB-12FFB2F689A1}"/>
              </a:ext>
            </a:extLst>
          </p:cNvPr>
          <p:cNvSpPr txBox="1"/>
          <p:nvPr/>
        </p:nvSpPr>
        <p:spPr>
          <a:xfrm>
            <a:off x="126461" y="765637"/>
            <a:ext cx="121920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solidFill>
                  <a:schemeClr val="bg1"/>
                </a:solidFill>
              </a:rPr>
              <a:t>Data from: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>
                <a:solidFill>
                  <a:schemeClr val="bg1"/>
                </a:solidFill>
              </a:rPr>
              <a:t>(</a:t>
            </a:r>
            <a:r>
              <a:rPr lang="en-US" sz="2400" dirty="0">
                <a:solidFill>
                  <a:schemeClr val="bg1"/>
                </a:solidFill>
                <a:latin typeface="Helvetica"/>
                <a:cs typeface="Helvetic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https://www.kaggle.com/datasets/davidcariboo/player-scores/data)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"/>
                <a:cs typeface="Helvetic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(https://fbref.com/en/comps/9/keepers/Premier-League-Stats)</a:t>
            </a:r>
          </a:p>
          <a:p>
            <a:endParaRPr lang="en-US" sz="2400" dirty="0">
              <a:solidFill>
                <a:schemeClr val="bg1"/>
              </a:solidFill>
              <a:latin typeface="Helvetica"/>
              <a:cs typeface="Helvetica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sz="2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C4EDCB-7035-C8CC-00B4-5571DDF1ABA2}"/>
              </a:ext>
            </a:extLst>
          </p:cNvPr>
          <p:cNvSpPr txBox="1"/>
          <p:nvPr/>
        </p:nvSpPr>
        <p:spPr>
          <a:xfrm>
            <a:off x="0" y="2063378"/>
            <a:ext cx="6902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Key Features Used:</a:t>
            </a:r>
          </a:p>
        </p:txBody>
      </p:sp>
    </p:spTree>
    <p:extLst>
      <p:ext uri="{BB962C8B-B14F-4D97-AF65-F5344CB8AC3E}">
        <p14:creationId xmlns:p14="http://schemas.microsoft.com/office/powerpoint/2010/main" val="946450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53E2F-CA78-2BCA-4A8E-DBA714FDF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A02A9A55-5C0E-F765-8D41-33303F94B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34107E-F78F-AA73-1014-A1EFA838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Removing 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28FCE-8B94-F6BA-24E2-B350F6B74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11298"/>
            <a:ext cx="12192001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US" sz="28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We checked for missing values and removed them using  the pandas attributes </a:t>
            </a:r>
            <a:r>
              <a:rPr lang="en-US" sz="2800" dirty="0" err="1">
                <a:solidFill>
                  <a:schemeClr val="bg1"/>
                </a:solidFill>
                <a:latin typeface="Bahnschrift Light Condensed" panose="020B0502040204020203" pitchFamily="34" charset="0"/>
              </a:rPr>
              <a:t>isnull</a:t>
            </a:r>
            <a:r>
              <a:rPr lang="en-US" sz="28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(), and drop()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DF5087-43C8-BD32-19DE-C7DDAB921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6336" y="2192695"/>
            <a:ext cx="8259328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578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D943E-CCAF-8C06-486A-6022F0EA6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615E3938-9285-644B-4B76-337CB31E9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662BBF-2009-786B-7AC0-8B9CC62B7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Data Visualization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FD8DB-449B-EACB-A1BE-C44CC1E7A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22049"/>
            <a:ext cx="7119257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GB" dirty="0">
                <a:solidFill>
                  <a:schemeClr val="bg1"/>
                </a:solidFill>
              </a:rPr>
              <a:t>We used histograms to visualise our data: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1843EA-0730-97C6-CC11-15AD9C80A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871" y="1615146"/>
            <a:ext cx="4758867" cy="47348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63DBB5-DCB5-F0D0-16DB-D2502973F0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2666" y="1615145"/>
            <a:ext cx="4758868" cy="473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27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6F5CA-861F-B3F4-F8EA-C02164FA9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52DF95E1-347F-E23E-707C-05D09D299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EE4333-C815-E3C3-A2C6-6342907B7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Data Visualization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A9354-B3F6-E4D3-DF46-5FD9FF14E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22049"/>
            <a:ext cx="7119257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GB" dirty="0">
                <a:solidFill>
                  <a:schemeClr val="bg1"/>
                </a:solidFill>
              </a:rPr>
              <a:t>We used histograms to visualise our data: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1C41C8-0205-2594-A031-3316A882A4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482" y="1632628"/>
            <a:ext cx="4970491" cy="49454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AE2957-9D1A-0204-ED8B-663D9682F6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7909" y="1632628"/>
            <a:ext cx="4970492" cy="494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087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A6A05-5DB7-5735-D590-39FA5E736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D5A7B12A-B491-ABCA-1970-2996E9ADC8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3C4F93-A0A0-E85F-CF7D-EB8146770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Data Visualization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A2F2C-F11A-0BAD-59C6-E1E9D6C3A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22049"/>
            <a:ext cx="7119257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GB" dirty="0">
                <a:solidFill>
                  <a:schemeClr val="bg1"/>
                </a:solidFill>
              </a:rPr>
              <a:t>We used histograms to visualise our data: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4E9448-91A8-6DBE-89DB-ECBFBC3CB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950" y="1724817"/>
            <a:ext cx="4906872" cy="48707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179A0A-AA14-7606-2E87-717948985B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9095" y="1724817"/>
            <a:ext cx="4906873" cy="493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969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E5FBA-9B8C-0723-E96C-E8BB2B975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7D1A26B3-A844-DE51-0B1B-1734DA774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1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E5EB29-EE01-E437-15EA-5AEDA1C7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Data Visualization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CBFDC-3FE6-BB52-CF0E-1623AA45A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22049"/>
            <a:ext cx="7119257" cy="678760"/>
          </a:xfrm>
        </p:spPr>
        <p:txBody>
          <a:bodyPr>
            <a:normAutofit/>
          </a:bodyPr>
          <a:lstStyle/>
          <a:p>
            <a:pPr marL="0" indent="0">
              <a:buSzPct val="105000"/>
              <a:buNone/>
            </a:pPr>
            <a:r>
              <a:rPr lang="en-GB" dirty="0">
                <a:solidFill>
                  <a:schemeClr val="bg1"/>
                </a:solidFill>
              </a:rPr>
              <a:t>We used histograms to visualise our data: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7D25E2-C75E-4C3D-EBD8-FFEF0035F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661" y="1700637"/>
            <a:ext cx="4176678" cy="42522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5D3D9D-BBD3-0F6E-2FF3-15BB7BEE21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700637"/>
            <a:ext cx="4176678" cy="421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268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F5AC6-70AD-CA5D-6E26-AAA430AED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igzag Purple Background. EPL Premier League thumbnail video print web  background. 35674772 Vector Art at Vecteezy">
            <a:extLst>
              <a:ext uri="{FF2B5EF4-FFF2-40B4-BE49-F238E27FC236}">
                <a16:creationId xmlns:a16="http://schemas.microsoft.com/office/drawing/2014/main" id="{CFE79CBF-3276-5EB7-56B7-F427506D9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BD8693-4494-F189-FFE8-F273A27D9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03569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Multi-Linear Regression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C1C1E-8937-BA9A-4635-50CA2BBCE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81661"/>
            <a:ext cx="12111135" cy="865371"/>
          </a:xfrm>
        </p:spPr>
        <p:txBody>
          <a:bodyPr>
            <a:normAutofit/>
          </a:bodyPr>
          <a:lstStyle/>
          <a:p>
            <a:pPr marL="0" indent="0" algn="ctr">
              <a:buSzPct val="105000"/>
              <a:buNone/>
            </a:pPr>
            <a:r>
              <a:rPr lang="en-GB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We will use multi-linear regression to predict our output making the assumption that there is a linear relationship between the predictor variables and the goals scored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B441A2-FBE4-5A23-07E2-72C4184F0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1135" y="2403058"/>
            <a:ext cx="5963992" cy="10259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11E6A1E-949F-1060-3AEA-07D13FBF12FF}"/>
              </a:ext>
            </a:extLst>
          </p:cNvPr>
          <p:cNvSpPr txBox="1">
            <a:spLocks/>
          </p:cNvSpPr>
          <p:nvPr/>
        </p:nvSpPr>
        <p:spPr>
          <a:xfrm>
            <a:off x="65315" y="3543401"/>
            <a:ext cx="10515600" cy="1035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Model Training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3440DFF-2B72-2539-99CB-46E3EF13939E}"/>
              </a:ext>
            </a:extLst>
          </p:cNvPr>
          <p:cNvSpPr txBox="1">
            <a:spLocks/>
          </p:cNvSpPr>
          <p:nvPr/>
        </p:nvSpPr>
        <p:spPr>
          <a:xfrm>
            <a:off x="0" y="4697965"/>
            <a:ext cx="12192000" cy="86537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We will split our data into Training and Testing </a:t>
            </a:r>
          </a:p>
          <a:p>
            <a:pPr>
              <a:buSzPct val="105000"/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We will use Scikit-</a:t>
            </a:r>
            <a:r>
              <a:rPr lang="en-GB" dirty="0" err="1">
                <a:solidFill>
                  <a:schemeClr val="bg1"/>
                </a:solidFill>
                <a:latin typeface="Bahnschrift Light Condensed" panose="020B0502040204020203" pitchFamily="34" charset="0"/>
              </a:rPr>
              <a:t>learn’s</a:t>
            </a:r>
            <a:r>
              <a:rPr lang="en-GB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 Regression model to output our results</a:t>
            </a:r>
          </a:p>
        </p:txBody>
      </p:sp>
    </p:spTree>
    <p:extLst>
      <p:ext uri="{BB962C8B-B14F-4D97-AF65-F5344CB8AC3E}">
        <p14:creationId xmlns:p14="http://schemas.microsoft.com/office/powerpoint/2010/main" val="3181259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8B0F6FBFAA2C41A702DA5A066BC392" ma:contentTypeVersion="15" ma:contentTypeDescription="Create a new document." ma:contentTypeScope="" ma:versionID="0f475aaae78245cba8ad1a3bc1f24f09">
  <xsd:schema xmlns:xsd="http://www.w3.org/2001/XMLSchema" xmlns:xs="http://www.w3.org/2001/XMLSchema" xmlns:p="http://schemas.microsoft.com/office/2006/metadata/properties" xmlns:ns3="06794103-0f26-4477-94de-27b54884269e" xmlns:ns4="a5d2b6c6-b138-4080-986e-f7df8f7569da" targetNamespace="http://schemas.microsoft.com/office/2006/metadata/properties" ma:root="true" ma:fieldsID="89a54a84d406ce93606430bd2ce22ca7" ns3:_="" ns4:_="">
    <xsd:import namespace="06794103-0f26-4477-94de-27b54884269e"/>
    <xsd:import namespace="a5d2b6c6-b138-4080-986e-f7df8f7569d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SearchProperties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794103-0f26-4477-94de-27b5488426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d2b6c6-b138-4080-986e-f7df8f7569d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6794103-0f26-4477-94de-27b54884269e" xsi:nil="true"/>
  </documentManagement>
</p:properties>
</file>

<file path=customXml/itemProps1.xml><?xml version="1.0" encoding="utf-8"?>
<ds:datastoreItem xmlns:ds="http://schemas.openxmlformats.org/officeDocument/2006/customXml" ds:itemID="{9D11EC1A-F712-48CA-98E9-FC843F0C7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794103-0f26-4477-94de-27b54884269e"/>
    <ds:schemaRef ds:uri="a5d2b6c6-b138-4080-986e-f7df8f7569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076F47C-33DC-4324-82D0-460FD0F3E7A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5545A7F-6A6B-4488-9FA5-589423566644}">
  <ds:schemaRefs>
    <ds:schemaRef ds:uri="a5d2b6c6-b138-4080-986e-f7df8f7569da"/>
    <ds:schemaRef ds:uri="http://purl.org/dc/terms/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schemas.microsoft.com/office/infopath/2007/PartnerControls"/>
    <ds:schemaRef ds:uri="06794103-0f26-4477-94de-27b54884269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417</Words>
  <Application>Microsoft Office PowerPoint</Application>
  <PresentationFormat>Widescreen</PresentationFormat>
  <Paragraphs>72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Bahnschrift Light Condensed</vt:lpstr>
      <vt:lpstr>Berlin Sans FB Demi</vt:lpstr>
      <vt:lpstr>Calibri</vt:lpstr>
      <vt:lpstr>Calibri Light</vt:lpstr>
      <vt:lpstr>Cambria Math</vt:lpstr>
      <vt:lpstr>Helvetica</vt:lpstr>
      <vt:lpstr>Wingdings</vt:lpstr>
      <vt:lpstr>Office Theme</vt:lpstr>
      <vt:lpstr>Predicting Football Player Goal Scoring Using AI</vt:lpstr>
      <vt:lpstr>Problem Statement:</vt:lpstr>
      <vt:lpstr>Data Source:</vt:lpstr>
      <vt:lpstr>Removing Missing Values</vt:lpstr>
      <vt:lpstr>Data Visualization </vt:lpstr>
      <vt:lpstr>Data Visualization </vt:lpstr>
      <vt:lpstr>Data Visualization </vt:lpstr>
      <vt:lpstr>Data Visualization </vt:lpstr>
      <vt:lpstr>Multi-Linear Regression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Sotia Koukou</dc:creator>
  <cp:lastModifiedBy>Sotia Koukou</cp:lastModifiedBy>
  <cp:revision>1</cp:revision>
  <dcterms:created xsi:type="dcterms:W3CDTF">2025-01-29T14:24:19Z</dcterms:created>
  <dcterms:modified xsi:type="dcterms:W3CDTF">2025-01-29T19:15:47Z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0x010100F28B0F6FBFAA2C41A702DA5A066BC392</vt:lpwstr>
  </property>
</Properties>
</file>

<file path=docProps/thumbnail.jpeg>
</file>